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15"/>
  </p:notesMasterIdLst>
  <p:handoutMasterIdLst>
    <p:handoutMasterId r:id="rId16"/>
  </p:handoutMasterIdLst>
  <p:sldIdLst>
    <p:sldId id="281" r:id="rId5"/>
    <p:sldId id="295" r:id="rId6"/>
    <p:sldId id="294" r:id="rId7"/>
    <p:sldId id="272" r:id="rId8"/>
    <p:sldId id="270" r:id="rId9"/>
    <p:sldId id="290" r:id="rId10"/>
    <p:sldId id="291" r:id="rId11"/>
    <p:sldId id="292" r:id="rId12"/>
    <p:sldId id="287" r:id="rId13"/>
    <p:sldId id="293"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howGuides="1">
      <p:cViewPr varScale="1">
        <p:scale>
          <a:sx n="91" d="100"/>
          <a:sy n="91" d="100"/>
        </p:scale>
        <p:origin x="322" y="77"/>
      </p:cViewPr>
      <p:guideLst>
        <p:guide orient="horz" pos="115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0"/>
    </p:cViewPr>
  </p:sorterViewPr>
  <p:notesViewPr>
    <p:cSldViewPr>
      <p:cViewPr varScale="1">
        <p:scale>
          <a:sx n="79" d="100"/>
          <a:sy n="79" d="100"/>
        </p:scale>
        <p:origin x="16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9/29/2022</a:t>
            </a:fld>
            <a:endParaRPr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9/29/2022</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dirty="0"/>
          </a:p>
        </p:txBody>
      </p:sp>
    </p:spTree>
    <p:extLst>
      <p:ext uri="{BB962C8B-B14F-4D97-AF65-F5344CB8AC3E}">
        <p14:creationId xmlns:p14="http://schemas.microsoft.com/office/powerpoint/2010/main" val="20086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5</a:t>
            </a:fld>
            <a:endParaRPr lang="en-US" dirty="0"/>
          </a:p>
        </p:txBody>
      </p:sp>
    </p:spTree>
    <p:extLst>
      <p:ext uri="{BB962C8B-B14F-4D97-AF65-F5344CB8AC3E}">
        <p14:creationId xmlns:p14="http://schemas.microsoft.com/office/powerpoint/2010/main" val="353620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6</a:t>
            </a:fld>
            <a:endParaRPr lang="en-US" dirty="0"/>
          </a:p>
        </p:txBody>
      </p:sp>
    </p:spTree>
    <p:extLst>
      <p:ext uri="{BB962C8B-B14F-4D97-AF65-F5344CB8AC3E}">
        <p14:creationId xmlns:p14="http://schemas.microsoft.com/office/powerpoint/2010/main" val="115623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7</a:t>
            </a:fld>
            <a:endParaRPr lang="en-US" dirty="0"/>
          </a:p>
        </p:txBody>
      </p:sp>
    </p:spTree>
    <p:extLst>
      <p:ext uri="{BB962C8B-B14F-4D97-AF65-F5344CB8AC3E}">
        <p14:creationId xmlns:p14="http://schemas.microsoft.com/office/powerpoint/2010/main" val="692166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8</a:t>
            </a:fld>
            <a:endParaRPr lang="en-US" dirty="0"/>
          </a:p>
        </p:txBody>
      </p:sp>
    </p:spTree>
    <p:extLst>
      <p:ext uri="{BB962C8B-B14F-4D97-AF65-F5344CB8AC3E}">
        <p14:creationId xmlns:p14="http://schemas.microsoft.com/office/powerpoint/2010/main" val="2617339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44AB447-BDFD-4FA4-9A82-52202FFDC88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56412" y="0"/>
            <a:ext cx="5294313" cy="6858000"/>
          </a:xfrm>
          <a:prstGeom prst="rect">
            <a:avLst/>
          </a:prstGeom>
        </p:spPr>
      </p:pic>
      <p:pic>
        <p:nvPicPr>
          <p:cNvPr id="10" name="Graphic 9">
            <a:extLst>
              <a:ext uri="{FF2B5EF4-FFF2-40B4-BE49-F238E27FC236}">
                <a16:creationId xmlns:a16="http://schemas.microsoft.com/office/drawing/2014/main" id="{FADFEC34-EAD1-470C-B1D7-476DAA0BDC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12" y="0"/>
            <a:ext cx="6858000" cy="6858000"/>
          </a:xfrm>
          <a:prstGeom prst="rect">
            <a:avLst/>
          </a:prstGeom>
        </p:spPr>
      </p:pic>
      <p:pic>
        <p:nvPicPr>
          <p:cNvPr id="11" name="Graphic 10">
            <a:extLst>
              <a:ext uri="{FF2B5EF4-FFF2-40B4-BE49-F238E27FC236}">
                <a16:creationId xmlns:a16="http://schemas.microsoft.com/office/drawing/2014/main" id="{6FF142A7-701F-6940-8E95-0D4830D764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68483" y="521171"/>
            <a:ext cx="6201033" cy="5815657"/>
          </a:xfrm>
          <a:prstGeom prst="rect">
            <a:avLst/>
          </a:prstGeom>
        </p:spPr>
      </p:pic>
      <p:sp>
        <p:nvSpPr>
          <p:cNvPr id="6" name="Text Placeholder Subtitle 1">
            <a:extLst>
              <a:ext uri="{FF2B5EF4-FFF2-40B4-BE49-F238E27FC236}">
                <a16:creationId xmlns:a16="http://schemas.microsoft.com/office/drawing/2014/main" id="{5A1F9EF5-B88C-405C-9168-EDE6A70749C5}"/>
              </a:ext>
            </a:extLst>
          </p:cNvPr>
          <p:cNvSpPr>
            <a:spLocks noGrp="1"/>
          </p:cNvSpPr>
          <p:nvPr>
            <p:ph type="body" sz="quarter" idx="10"/>
          </p:nvPr>
        </p:nvSpPr>
        <p:spPr>
          <a:xfrm>
            <a:off x="4214813" y="1752600"/>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19" name="Text Placeholder Subtitle 2">
            <a:extLst>
              <a:ext uri="{FF2B5EF4-FFF2-40B4-BE49-F238E27FC236}">
                <a16:creationId xmlns:a16="http://schemas.microsoft.com/office/drawing/2014/main" id="{D2282B87-09AC-4246-8C13-92CF93907CBF}"/>
              </a:ext>
            </a:extLst>
          </p:cNvPr>
          <p:cNvSpPr>
            <a:spLocks noGrp="1"/>
          </p:cNvSpPr>
          <p:nvPr>
            <p:ph type="body" sz="quarter" idx="11"/>
          </p:nvPr>
        </p:nvSpPr>
        <p:spPr>
          <a:xfrm>
            <a:off x="4214813" y="4844142"/>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2" name="Title 1">
            <a:extLst>
              <a:ext uri="{FF2B5EF4-FFF2-40B4-BE49-F238E27FC236}">
                <a16:creationId xmlns:a16="http://schemas.microsoft.com/office/drawing/2014/main" id="{B14A909A-2E72-4DBE-BD02-0B20CFB25B6B}"/>
              </a:ext>
            </a:extLst>
          </p:cNvPr>
          <p:cNvSpPr>
            <a:spLocks noGrp="1"/>
          </p:cNvSpPr>
          <p:nvPr>
            <p:ph type="title" hasCustomPrompt="1"/>
          </p:nvPr>
        </p:nvSpPr>
        <p:spPr>
          <a:xfrm>
            <a:off x="4214811" y="2361521"/>
            <a:ext cx="3757613" cy="2481941"/>
          </a:xfrm>
        </p:spPr>
        <p:txBody>
          <a:bodyPr vert="horz" lIns="121899" tIns="60949" rIns="121899" bIns="60949" rtlCol="0" anchor="ctr">
            <a:normAutofit/>
          </a:bodyPr>
          <a:lstStyle>
            <a:lvl1pPr algn="ctr">
              <a:defRPr lang="en-US" sz="7200" b="1">
                <a:solidFill>
                  <a:schemeClr val="accent4"/>
                </a:solidFill>
                <a:ea typeface="+mn-ea"/>
                <a:cs typeface="+mn-cs"/>
              </a:defRPr>
            </a:lvl1pPr>
          </a:lstStyle>
          <a:p>
            <a:pPr marL="0" lvl="0" indent="0" algn="ctr">
              <a:lnSpc>
                <a:spcPct val="95000"/>
              </a:lnSpc>
              <a:spcBef>
                <a:spcPts val="1866"/>
              </a:spcBef>
              <a:buClr>
                <a:schemeClr val="accent6">
                  <a:lumMod val="50000"/>
                </a:schemeClr>
              </a:buClr>
              <a:buSzPct val="100000"/>
              <a:buFontTx/>
            </a:pPr>
            <a:r>
              <a:rPr lang="en-US" dirty="0"/>
              <a:t>Add Title</a:t>
            </a:r>
          </a:p>
        </p:txBody>
      </p:sp>
    </p:spTree>
    <p:extLst>
      <p:ext uri="{BB962C8B-B14F-4D97-AF65-F5344CB8AC3E}">
        <p14:creationId xmlns:p14="http://schemas.microsoft.com/office/powerpoint/2010/main" val="33220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mall Circle Layout">
    <p:bg>
      <p:bgPr>
        <a:solidFill>
          <a:schemeClr val="accent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accent1"/>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16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Circle Layout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tx2"/>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28001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rge Circle Layout_alternat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82605" y="990"/>
            <a:ext cx="5294313" cy="6858000"/>
          </a:xfrm>
          <a:prstGeom prst="rect">
            <a:avLst/>
          </a:prstGeom>
        </p:spPr>
      </p:pic>
      <p:pic>
        <p:nvPicPr>
          <p:cNvPr id="7" name="Graphic 6">
            <a:extLst>
              <a:ext uri="{FF2B5EF4-FFF2-40B4-BE49-F238E27FC236}">
                <a16:creationId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accent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27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rge Circle Layout_alternat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94512" y="0"/>
            <a:ext cx="5294313" cy="6858000"/>
          </a:xfrm>
          <a:prstGeom prst="rect">
            <a:avLst/>
          </a:prstGeom>
        </p:spPr>
      </p:pic>
      <p:pic>
        <p:nvPicPr>
          <p:cNvPr id="7" name="Graphic 6">
            <a:extLst>
              <a:ext uri="{FF2B5EF4-FFF2-40B4-BE49-F238E27FC236}">
                <a16:creationId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0904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per layout">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1611" y="685800"/>
            <a:ext cx="8763002" cy="990600"/>
          </a:xfrm>
        </p:spPr>
        <p:txBody>
          <a:bodyPr anchor="t"/>
          <a:lstStyle>
            <a:lvl1pPr>
              <a:lnSpc>
                <a:spcPct val="100000"/>
              </a:lnSpc>
              <a:defRPr sz="4000" b="1">
                <a:solidFill>
                  <a:schemeClr val="accent1"/>
                </a:solidFill>
              </a:defRPr>
            </a:lvl1pPr>
          </a:lstStyle>
          <a:p>
            <a:r>
              <a:rPr lang="en-US"/>
              <a:t>Click to edit Master title style</a:t>
            </a:r>
            <a:endParaRPr dirty="0"/>
          </a:p>
        </p:txBody>
      </p:sp>
      <p:pic>
        <p:nvPicPr>
          <p:cNvPr id="4" name="Graphic 3">
            <a:extLst>
              <a:ext uri="{FF2B5EF4-FFF2-40B4-BE49-F238E27FC236}">
                <a16:creationId xmlns:a16="http://schemas.microsoft.com/office/drawing/2014/main" id="{688A6A42-7A89-44E1-BBDF-14C2FD2245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812" y="1309974"/>
            <a:ext cx="1830164" cy="4648200"/>
          </a:xfrm>
          <a:prstGeom prst="rect">
            <a:avLst/>
          </a:prstGeom>
        </p:spPr>
      </p:pic>
      <p:sp>
        <p:nvSpPr>
          <p:cNvPr id="8" name="Content Placeholder 2">
            <a:extLst>
              <a:ext uri="{FF2B5EF4-FFF2-40B4-BE49-F238E27FC236}">
                <a16:creationId xmlns:a16="http://schemas.microsoft.com/office/drawing/2014/main" id="{421512DC-20C8-4928-B94E-9F191902C57E}"/>
              </a:ext>
            </a:extLst>
          </p:cNvPr>
          <p:cNvSpPr>
            <a:spLocks noGrp="1"/>
          </p:cNvSpPr>
          <p:nvPr>
            <p:ph idx="10"/>
          </p:nvPr>
        </p:nvSpPr>
        <p:spPr>
          <a:xfrm>
            <a:off x="2741611" y="1828800"/>
            <a:ext cx="8763002"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9/29/2022</a:t>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701" r:id="rId2"/>
    <p:sldLayoutId id="2147483702" r:id="rId3"/>
    <p:sldLayoutId id="2147483699" r:id="rId4"/>
    <p:sldLayoutId id="2147483700"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userDrawn="1">
          <p15:clr>
            <a:srgbClr val="F26B43"/>
          </p15:clr>
        </p15:guide>
        <p15:guide id="2" orient="horz" pos="432" userDrawn="1">
          <p15:clr>
            <a:srgbClr val="F26B43"/>
          </p15:clr>
        </p15:guide>
        <p15:guide id="3" pos="7247"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EB8F-68B5-45C7-B2E2-C7CEA0B52A93}"/>
              </a:ext>
            </a:extLst>
          </p:cNvPr>
          <p:cNvSpPr>
            <a:spLocks noGrp="1"/>
          </p:cNvSpPr>
          <p:nvPr>
            <p:ph type="title"/>
          </p:nvPr>
        </p:nvSpPr>
        <p:spPr>
          <a:xfrm>
            <a:off x="2782044" y="1052736"/>
            <a:ext cx="6624735" cy="5008815"/>
          </a:xfrm>
        </p:spPr>
        <p:txBody>
          <a:bodyPr>
            <a:normAutofit/>
          </a:bodyPr>
          <a:lstStyle/>
          <a:p>
            <a:r>
              <a:rPr lang="en-IN" sz="4800" dirty="0"/>
              <a:t>ONLINE </a:t>
            </a:r>
            <a:br>
              <a:rPr lang="en-IN" sz="4800" dirty="0"/>
            </a:br>
            <a:r>
              <a:rPr lang="en-IN" sz="4800" dirty="0"/>
              <a:t>EXAMINATION</a:t>
            </a:r>
            <a:br>
              <a:rPr lang="en-IN" sz="4800" dirty="0"/>
            </a:br>
            <a:r>
              <a:rPr lang="en-IN" sz="4800" dirty="0"/>
              <a:t> SYSTEM</a:t>
            </a:r>
            <a:endParaRPr lang="en-US" sz="4800" dirty="0"/>
          </a:p>
        </p:txBody>
      </p:sp>
      <p:sp>
        <p:nvSpPr>
          <p:cNvPr id="9" name="TextBox 8">
            <a:extLst>
              <a:ext uri="{FF2B5EF4-FFF2-40B4-BE49-F238E27FC236}">
                <a16:creationId xmlns:a16="http://schemas.microsoft.com/office/drawing/2014/main" id="{A0D3BA24-BE93-B162-B754-AE8DADC73203}"/>
              </a:ext>
            </a:extLst>
          </p:cNvPr>
          <p:cNvSpPr txBox="1"/>
          <p:nvPr/>
        </p:nvSpPr>
        <p:spPr>
          <a:xfrm>
            <a:off x="9692842" y="6093296"/>
            <a:ext cx="2477777" cy="794064"/>
          </a:xfrm>
          <a:prstGeom prst="rect">
            <a:avLst/>
          </a:prstGeom>
          <a:noFill/>
        </p:spPr>
        <p:txBody>
          <a:bodyPr wrap="square" rtlCol="0">
            <a:spAutoFit/>
          </a:bodyPr>
          <a:lstStyle/>
          <a:p>
            <a:pPr algn="r">
              <a:lnSpc>
                <a:spcPct val="95000"/>
              </a:lnSpc>
            </a:pPr>
            <a:r>
              <a:rPr lang="en-IN" sz="1600" dirty="0">
                <a:latin typeface="Times New Roman" panose="02020603050405020304" pitchFamily="18" charset="0"/>
                <a:cs typeface="Times New Roman" panose="02020603050405020304" pitchFamily="18" charset="0"/>
              </a:rPr>
              <a:t>Prepared by : D20CE166</a:t>
            </a:r>
          </a:p>
          <a:p>
            <a:pPr algn="r">
              <a:lnSpc>
                <a:spcPct val="95000"/>
              </a:lnSpc>
            </a:pPr>
            <a:r>
              <a:rPr lang="en-IN" sz="1600" dirty="0">
                <a:latin typeface="Times New Roman" panose="02020603050405020304" pitchFamily="18" charset="0"/>
                <a:cs typeface="Times New Roman" panose="02020603050405020304" pitchFamily="18" charset="0"/>
              </a:rPr>
              <a:t>D20CE169</a:t>
            </a:r>
          </a:p>
          <a:p>
            <a:pPr algn="r">
              <a:lnSpc>
                <a:spcPct val="95000"/>
              </a:lnSpc>
            </a:pPr>
            <a:r>
              <a:rPr lang="en-IN" sz="1600" dirty="0">
                <a:latin typeface="Times New Roman" panose="02020603050405020304" pitchFamily="18" charset="0"/>
                <a:cs typeface="Times New Roman" panose="02020603050405020304" pitchFamily="18" charset="0"/>
              </a:rPr>
              <a:t>D20CE175</a:t>
            </a:r>
          </a:p>
        </p:txBody>
      </p:sp>
    </p:spTree>
    <p:extLst>
      <p:ext uri="{BB962C8B-B14F-4D97-AF65-F5344CB8AC3E}">
        <p14:creationId xmlns:p14="http://schemas.microsoft.com/office/powerpoint/2010/main" val="39674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B3DBD6-E474-1567-9562-8EFC6CE14699}"/>
              </a:ext>
            </a:extLst>
          </p:cNvPr>
          <p:cNvSpPr>
            <a:spLocks noGrp="1"/>
          </p:cNvSpPr>
          <p:nvPr>
            <p:ph type="title"/>
          </p:nvPr>
        </p:nvSpPr>
        <p:spPr>
          <a:xfrm>
            <a:off x="3178088" y="2046006"/>
            <a:ext cx="5832648" cy="2765988"/>
          </a:xfrm>
        </p:spPr>
        <p:txBody>
          <a:bodyPr>
            <a:normAutofit/>
          </a:bodyPr>
          <a:lstStyle/>
          <a:p>
            <a:r>
              <a:rPr lang="en-IN" sz="8800" dirty="0"/>
              <a:t>THANK YOU</a:t>
            </a:r>
          </a:p>
        </p:txBody>
      </p:sp>
    </p:spTree>
    <p:extLst>
      <p:ext uri="{BB962C8B-B14F-4D97-AF65-F5344CB8AC3E}">
        <p14:creationId xmlns:p14="http://schemas.microsoft.com/office/powerpoint/2010/main" val="2270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B27BC8-7978-BA69-5EB3-50E0A0FF0ACB}"/>
              </a:ext>
            </a:extLst>
          </p:cNvPr>
          <p:cNvSpPr>
            <a:spLocks noGrp="1"/>
          </p:cNvSpPr>
          <p:nvPr>
            <p:ph type="title"/>
          </p:nvPr>
        </p:nvSpPr>
        <p:spPr/>
        <p:txBody>
          <a:bodyPr>
            <a:normAutofit/>
          </a:bodyPr>
          <a:lstStyle/>
          <a:p>
            <a:r>
              <a:rPr lang="en-IN" b="0" i="0" dirty="0">
                <a:effectLst/>
                <a:latin typeface="Roboto" panose="02000000000000000000" pitchFamily="2" charset="0"/>
              </a:rPr>
              <a:t>ABSTRACT </a:t>
            </a:r>
            <a:endParaRPr lang="en-IN" dirty="0"/>
          </a:p>
        </p:txBody>
      </p:sp>
      <p:sp>
        <p:nvSpPr>
          <p:cNvPr id="5" name="Content Placeholder 4">
            <a:extLst>
              <a:ext uri="{FF2B5EF4-FFF2-40B4-BE49-F238E27FC236}">
                <a16:creationId xmlns:a16="http://schemas.microsoft.com/office/drawing/2014/main" id="{C1E8A9A1-5A7B-80BA-2E29-BE68DBF85A0B}"/>
              </a:ext>
            </a:extLst>
          </p:cNvPr>
          <p:cNvSpPr>
            <a:spLocks noGrp="1"/>
          </p:cNvSpPr>
          <p:nvPr>
            <p:ph idx="10"/>
          </p:nvPr>
        </p:nvSpPr>
        <p:spPr/>
        <p:txBody>
          <a:bodyPr/>
          <a:lstStyle/>
          <a:p>
            <a:r>
              <a:rPr lang="en-US" dirty="0"/>
              <a:t>Online examination system is a web-based examination system where examinations are given online. either through the internet or intranet using computer system. The main goal of this online examination system is to effectively evaluate the student thoroughly through a totally automated system that not only reduce the required time but also obtain fast and accurate results.</a:t>
            </a:r>
          </a:p>
          <a:p>
            <a:endParaRPr lang="en-IN" dirty="0"/>
          </a:p>
        </p:txBody>
      </p:sp>
      <p:pic>
        <p:nvPicPr>
          <p:cNvPr id="7" name="Picture 6">
            <a:extLst>
              <a:ext uri="{FF2B5EF4-FFF2-40B4-BE49-F238E27FC236}">
                <a16:creationId xmlns:a16="http://schemas.microsoft.com/office/drawing/2014/main" id="{CC4C5CAF-0EB5-BDB0-C9FB-689029DC7B71}"/>
              </a:ext>
            </a:extLst>
          </p:cNvPr>
          <p:cNvPicPr>
            <a:picLocks noChangeAspect="1"/>
          </p:cNvPicPr>
          <p:nvPr/>
        </p:nvPicPr>
        <p:blipFill>
          <a:blip r:embed="rId2"/>
          <a:stretch>
            <a:fillRect/>
          </a:stretch>
        </p:blipFill>
        <p:spPr>
          <a:xfrm>
            <a:off x="9986833" y="8978"/>
            <a:ext cx="2201992" cy="416768"/>
          </a:xfrm>
          <a:prstGeom prst="rect">
            <a:avLst/>
          </a:prstGeom>
        </p:spPr>
      </p:pic>
    </p:spTree>
    <p:extLst>
      <p:ext uri="{BB962C8B-B14F-4D97-AF65-F5344CB8AC3E}">
        <p14:creationId xmlns:p14="http://schemas.microsoft.com/office/powerpoint/2010/main" val="9899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354D-270D-DD10-8B3E-E929B55BF932}"/>
              </a:ext>
            </a:extLst>
          </p:cNvPr>
          <p:cNvSpPr>
            <a:spLocks noGrp="1"/>
          </p:cNvSpPr>
          <p:nvPr>
            <p:ph type="title"/>
          </p:nvPr>
        </p:nvSpPr>
        <p:spPr/>
        <p:txBody>
          <a:bodyPr/>
          <a:lstStyle/>
          <a:p>
            <a:r>
              <a:rPr lang="en-IN" dirty="0"/>
              <a:t>OBJECTIVE </a:t>
            </a:r>
          </a:p>
        </p:txBody>
      </p:sp>
      <p:sp>
        <p:nvSpPr>
          <p:cNvPr id="3" name="Content Placeholder 2">
            <a:extLst>
              <a:ext uri="{FF2B5EF4-FFF2-40B4-BE49-F238E27FC236}">
                <a16:creationId xmlns:a16="http://schemas.microsoft.com/office/drawing/2014/main" id="{DCF81EAE-DA33-05AC-0A2D-5426A190CEDF}"/>
              </a:ext>
            </a:extLst>
          </p:cNvPr>
          <p:cNvSpPr>
            <a:spLocks noGrp="1"/>
          </p:cNvSpPr>
          <p:nvPr>
            <p:ph idx="10"/>
          </p:nvPr>
        </p:nvSpPr>
        <p:spPr/>
        <p:txBody>
          <a:bodyPr/>
          <a:lstStyle/>
          <a:p>
            <a:pPr marL="304165" indent="-304165" algn="just"/>
            <a:r>
              <a:rPr lang="en-US" dirty="0"/>
              <a:t>As the modern organizations are automated and computers are working as per the instructions, it becomes essential for the coordination of human beings, commodity and computers in a modern organization. </a:t>
            </a:r>
          </a:p>
          <a:p>
            <a:pPr marL="304165" indent="-304165" algn="just"/>
            <a:r>
              <a:rPr lang="en-US" dirty="0"/>
              <a:t>Online examinations contents providers to focus on creating effective assessment questions and focusing on exam’s feedback delivery to students. </a:t>
            </a:r>
          </a:p>
          <a:p>
            <a:pPr marL="304165" indent="-304165" algn="just"/>
            <a:r>
              <a:rPr lang="en-US" dirty="0"/>
              <a:t>In the paper we present techniques that are pertinent to the elements of assessment process:  </a:t>
            </a:r>
          </a:p>
          <a:p>
            <a:pPr lvl="1" algn="just">
              <a:buFont typeface="Wingdings" panose="05000000000000000000" pitchFamily="2" charset="2"/>
              <a:buChar char="ü"/>
            </a:pPr>
            <a:r>
              <a:rPr lang="en-US" dirty="0"/>
              <a:t>answers submission, computerized grading, and feedback after submission.</a:t>
            </a:r>
          </a:p>
        </p:txBody>
      </p:sp>
      <p:pic>
        <p:nvPicPr>
          <p:cNvPr id="4" name="Picture 3">
            <a:extLst>
              <a:ext uri="{FF2B5EF4-FFF2-40B4-BE49-F238E27FC236}">
                <a16:creationId xmlns:a16="http://schemas.microsoft.com/office/drawing/2014/main" id="{08892E3D-3456-F299-92B0-11307C843778}"/>
              </a:ext>
            </a:extLst>
          </p:cNvPr>
          <p:cNvPicPr>
            <a:picLocks noChangeAspect="1"/>
          </p:cNvPicPr>
          <p:nvPr/>
        </p:nvPicPr>
        <p:blipFill>
          <a:blip r:embed="rId2"/>
          <a:stretch>
            <a:fillRect/>
          </a:stretch>
        </p:blipFill>
        <p:spPr>
          <a:xfrm>
            <a:off x="9986833" y="8978"/>
            <a:ext cx="2201992" cy="416768"/>
          </a:xfrm>
          <a:prstGeom prst="rect">
            <a:avLst/>
          </a:prstGeom>
        </p:spPr>
      </p:pic>
    </p:spTree>
    <p:extLst>
      <p:ext uri="{BB962C8B-B14F-4D97-AF65-F5344CB8AC3E}">
        <p14:creationId xmlns:p14="http://schemas.microsoft.com/office/powerpoint/2010/main" val="320994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8E1B2A2-AB8D-A749-83BF-90273FBD41B5}"/>
              </a:ext>
            </a:extLst>
          </p:cNvPr>
          <p:cNvSpPr>
            <a:spLocks noGrp="1"/>
          </p:cNvSpPr>
          <p:nvPr>
            <p:ph type="title"/>
          </p:nvPr>
        </p:nvSpPr>
        <p:spPr/>
        <p:txBody>
          <a:bodyPr anchor="t">
            <a:noAutofit/>
          </a:bodyPr>
          <a:lstStyle/>
          <a:p>
            <a:pPr>
              <a:lnSpc>
                <a:spcPct val="100000"/>
              </a:lnSpc>
            </a:pPr>
            <a:r>
              <a:rPr lang="en-US" sz="4000" b="1" dirty="0"/>
              <a:t>PLATFORMS</a:t>
            </a:r>
            <a:r>
              <a:rPr lang="en-US" sz="4000" b="1" dirty="0">
                <a:solidFill>
                  <a:schemeClr val="bg1"/>
                </a:solidFill>
              </a:rPr>
              <a:t> </a:t>
            </a:r>
          </a:p>
        </p:txBody>
      </p:sp>
      <p:graphicFrame>
        <p:nvGraphicFramePr>
          <p:cNvPr id="2" name="Table 3">
            <a:extLst>
              <a:ext uri="{FF2B5EF4-FFF2-40B4-BE49-F238E27FC236}">
                <a16:creationId xmlns:a16="http://schemas.microsoft.com/office/drawing/2014/main" id="{5DCF264A-F3EF-8C8D-CF8F-8DAB1C880B67}"/>
              </a:ext>
            </a:extLst>
          </p:cNvPr>
          <p:cNvGraphicFramePr>
            <a:graphicFrameLocks noGrp="1"/>
          </p:cNvGraphicFramePr>
          <p:nvPr>
            <p:ph idx="10"/>
            <p:extLst>
              <p:ext uri="{D42A27DB-BD31-4B8C-83A1-F6EECF244321}">
                <p14:modId xmlns:p14="http://schemas.microsoft.com/office/powerpoint/2010/main" val="3602379096"/>
              </p:ext>
            </p:extLst>
          </p:nvPr>
        </p:nvGraphicFramePr>
        <p:xfrm>
          <a:off x="2741613" y="1828800"/>
          <a:ext cx="8762999" cy="3248392"/>
        </p:xfrm>
        <a:graphic>
          <a:graphicData uri="http://schemas.openxmlformats.org/drawingml/2006/table">
            <a:tbl>
              <a:tblPr firstRow="1" bandRow="1">
                <a:tableStyleId>{BC89EF96-8CEA-46FF-86C4-4CE0E7609802}</a:tableStyleId>
              </a:tblPr>
              <a:tblGrid>
                <a:gridCol w="2848453">
                  <a:extLst>
                    <a:ext uri="{9D8B030D-6E8A-4147-A177-3AD203B41FA5}">
                      <a16:colId xmlns:a16="http://schemas.microsoft.com/office/drawing/2014/main" val="72534116"/>
                    </a:ext>
                  </a:extLst>
                </a:gridCol>
                <a:gridCol w="5914546">
                  <a:extLst>
                    <a:ext uri="{9D8B030D-6E8A-4147-A177-3AD203B41FA5}">
                      <a16:colId xmlns:a16="http://schemas.microsoft.com/office/drawing/2014/main" val="35709021"/>
                    </a:ext>
                  </a:extLst>
                </a:gridCol>
              </a:tblGrid>
              <a:tr h="464056">
                <a:tc gridSpan="2">
                  <a:txBody>
                    <a:bodyPr/>
                    <a:lstStyle/>
                    <a:p>
                      <a:pPr algn="ctr"/>
                      <a:r>
                        <a:rPr lang="en-IN" dirty="0">
                          <a:solidFill>
                            <a:schemeClr val="accent1"/>
                          </a:solidFill>
                        </a:rPr>
                        <a:t>TOOLS &amp; TECHNIQUES</a:t>
                      </a:r>
                    </a:p>
                  </a:txBody>
                  <a:tcPr/>
                </a:tc>
                <a:tc hMerge="1">
                  <a:txBody>
                    <a:bodyPr/>
                    <a:lstStyle/>
                    <a:p>
                      <a:endParaRPr lang="en-IN" dirty="0"/>
                    </a:p>
                  </a:txBody>
                  <a:tcPr/>
                </a:tc>
                <a:extLst>
                  <a:ext uri="{0D108BD9-81ED-4DB2-BD59-A6C34878D82A}">
                    <a16:rowId xmlns:a16="http://schemas.microsoft.com/office/drawing/2014/main" val="1589084846"/>
                  </a:ext>
                </a:extLst>
              </a:tr>
              <a:tr h="464056">
                <a:tc>
                  <a:txBody>
                    <a:bodyPr/>
                    <a:lstStyle/>
                    <a:p>
                      <a:r>
                        <a:rPr lang="en-IN" dirty="0">
                          <a:solidFill>
                            <a:schemeClr val="tx1"/>
                          </a:solidFill>
                        </a:rPr>
                        <a:t>FRONT-END</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rPr>
                        <a:t>HTML,CSS,PHP, JAVASCRIPT</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0362198"/>
                  </a:ext>
                </a:extLst>
              </a:tr>
              <a:tr h="464056">
                <a:tc>
                  <a:txBody>
                    <a:bodyPr/>
                    <a:lstStyle/>
                    <a:p>
                      <a:r>
                        <a:rPr lang="en-IN" dirty="0">
                          <a:solidFill>
                            <a:schemeClr val="tx1"/>
                          </a:solidFill>
                        </a:rPr>
                        <a:t>BACK-END</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400" dirty="0">
                          <a:solidFill>
                            <a:schemeClr val="tx1"/>
                          </a:solidFill>
                        </a:rPr>
                        <a:t>MySQL</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3263739"/>
                  </a:ext>
                </a:extLst>
              </a:tr>
              <a:tr h="464056">
                <a:tc>
                  <a:txBody>
                    <a:bodyPr/>
                    <a:lstStyle/>
                    <a:p>
                      <a:r>
                        <a:rPr lang="en-IN" dirty="0">
                          <a:solidFill>
                            <a:schemeClr val="tx1"/>
                          </a:solidFill>
                        </a:rPr>
                        <a:t>SERVER</a:t>
                      </a:r>
                    </a:p>
                  </a:txBody>
                  <a:tcPr/>
                </a:tc>
                <a:tc>
                  <a:txBody>
                    <a:bodyPr/>
                    <a:lstStyle/>
                    <a:p>
                      <a:r>
                        <a:rPr lang="en-IN" dirty="0">
                          <a:solidFill>
                            <a:schemeClr val="tx1"/>
                          </a:solidFill>
                        </a:rPr>
                        <a:t>APACHE,WAMP</a:t>
                      </a:r>
                    </a:p>
                  </a:txBody>
                  <a:tcPr/>
                </a:tc>
                <a:extLst>
                  <a:ext uri="{0D108BD9-81ED-4DB2-BD59-A6C34878D82A}">
                    <a16:rowId xmlns:a16="http://schemas.microsoft.com/office/drawing/2014/main" val="624446873"/>
                  </a:ext>
                </a:extLst>
              </a:tr>
              <a:tr h="464056">
                <a:tc>
                  <a:txBody>
                    <a:bodyPr/>
                    <a:lstStyle/>
                    <a:p>
                      <a:r>
                        <a:rPr lang="en-IN" dirty="0">
                          <a:solidFill>
                            <a:schemeClr val="tx1"/>
                          </a:solidFill>
                        </a:rPr>
                        <a:t>BROWSER </a:t>
                      </a:r>
                    </a:p>
                  </a:txBody>
                  <a:tcPr/>
                </a:tc>
                <a:tc>
                  <a:txBody>
                    <a:bodyPr/>
                    <a:lstStyle/>
                    <a:p>
                      <a:r>
                        <a:rPr lang="en-IN" dirty="0">
                          <a:solidFill>
                            <a:schemeClr val="tx1"/>
                          </a:solidFill>
                        </a:rPr>
                        <a:t>Internet Explorer, Chroma, Firefox</a:t>
                      </a:r>
                    </a:p>
                  </a:txBody>
                  <a:tcPr/>
                </a:tc>
                <a:extLst>
                  <a:ext uri="{0D108BD9-81ED-4DB2-BD59-A6C34878D82A}">
                    <a16:rowId xmlns:a16="http://schemas.microsoft.com/office/drawing/2014/main" val="2599685624"/>
                  </a:ext>
                </a:extLst>
              </a:tr>
              <a:tr h="464056">
                <a:tc gridSpan="2">
                  <a:txBody>
                    <a:bodyPr/>
                    <a:lstStyle/>
                    <a:p>
                      <a:pPr algn="ctr"/>
                      <a:r>
                        <a:rPr lang="en-IN" b="1" dirty="0">
                          <a:solidFill>
                            <a:schemeClr val="accent1"/>
                          </a:solidFill>
                        </a:rPr>
                        <a:t>OPERATING SYSTEM</a:t>
                      </a:r>
                    </a:p>
                  </a:txBody>
                  <a:tcPr/>
                </a:tc>
                <a:tc hMerge="1">
                  <a:txBody>
                    <a:bodyPr/>
                    <a:lstStyle/>
                    <a:p>
                      <a:endParaRPr lang="en-IN" dirty="0"/>
                    </a:p>
                  </a:txBody>
                  <a:tcPr/>
                </a:tc>
                <a:extLst>
                  <a:ext uri="{0D108BD9-81ED-4DB2-BD59-A6C34878D82A}">
                    <a16:rowId xmlns:a16="http://schemas.microsoft.com/office/drawing/2014/main" val="1952979426"/>
                  </a:ext>
                </a:extLst>
              </a:tr>
              <a:tr h="464056">
                <a:tc>
                  <a:txBody>
                    <a:bodyPr/>
                    <a:lstStyle/>
                    <a:p>
                      <a:r>
                        <a:rPr lang="en-IN" dirty="0">
                          <a:solidFill>
                            <a:schemeClr val="tx1"/>
                          </a:solidFill>
                        </a:rPr>
                        <a:t>OS</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solidFill>
                        </a:rPr>
                        <a:t>WINDOW XP OR HIGHER </a:t>
                      </a:r>
                      <a:endParaRPr lang="en-IN"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1744407"/>
                  </a:ext>
                </a:extLst>
              </a:tr>
            </a:tbl>
          </a:graphicData>
        </a:graphic>
      </p:graphicFrame>
      <p:pic>
        <p:nvPicPr>
          <p:cNvPr id="4" name="Picture 3">
            <a:extLst>
              <a:ext uri="{FF2B5EF4-FFF2-40B4-BE49-F238E27FC236}">
                <a16:creationId xmlns:a16="http://schemas.microsoft.com/office/drawing/2014/main" id="{CA0365E6-CB82-7D21-1D26-4DDB9D3D0E5B}"/>
              </a:ext>
            </a:extLst>
          </p:cNvPr>
          <p:cNvPicPr>
            <a:picLocks noChangeAspect="1"/>
          </p:cNvPicPr>
          <p:nvPr/>
        </p:nvPicPr>
        <p:blipFill>
          <a:blip r:embed="rId2"/>
          <a:stretch>
            <a:fillRect/>
          </a:stretch>
        </p:blipFill>
        <p:spPr>
          <a:xfrm>
            <a:off x="9986833" y="8978"/>
            <a:ext cx="2201992" cy="416768"/>
          </a:xfrm>
          <a:prstGeom prst="rect">
            <a:avLst/>
          </a:prstGeom>
        </p:spPr>
      </p:pic>
    </p:spTree>
    <p:extLst>
      <p:ext uri="{BB962C8B-B14F-4D97-AF65-F5344CB8AC3E}">
        <p14:creationId xmlns:p14="http://schemas.microsoft.com/office/powerpoint/2010/main" val="139726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3039-F0D7-4255-8290-BDC6D98D1546}"/>
              </a:ext>
            </a:extLst>
          </p:cNvPr>
          <p:cNvSpPr>
            <a:spLocks noGrp="1"/>
          </p:cNvSpPr>
          <p:nvPr>
            <p:ph type="title"/>
          </p:nvPr>
        </p:nvSpPr>
        <p:spPr/>
        <p:txBody>
          <a:bodyPr>
            <a:noAutofit/>
          </a:bodyPr>
          <a:lstStyle/>
          <a:p>
            <a:r>
              <a:rPr lang="en-US" b="1" dirty="0"/>
              <a:t>SYSTEM DESIGN</a:t>
            </a:r>
            <a:endParaRPr lang="en-US" dirty="0"/>
          </a:p>
        </p:txBody>
      </p:sp>
      <p:sp>
        <p:nvSpPr>
          <p:cNvPr id="3" name="Content Placeholder 2"/>
          <p:cNvSpPr>
            <a:spLocks noGrp="1"/>
          </p:cNvSpPr>
          <p:nvPr>
            <p:ph idx="10"/>
          </p:nvPr>
        </p:nvSpPr>
        <p:spPr/>
        <p:txBody>
          <a:bodyPr>
            <a:normAutofit/>
          </a:bodyPr>
          <a:lstStyle/>
          <a:p>
            <a:pPr>
              <a:buClr>
                <a:schemeClr val="tx1"/>
              </a:buClr>
            </a:pPr>
            <a:r>
              <a:rPr lang="en-US" sz="2000" dirty="0"/>
              <a:t>MODULES</a:t>
            </a:r>
          </a:p>
          <a:p>
            <a:pPr marL="883845" lvl="1" indent="-457200">
              <a:buClr>
                <a:schemeClr val="tx1"/>
              </a:buClr>
              <a:buFont typeface="+mj-lt"/>
              <a:buAutoNum type="arabicPeriod"/>
            </a:pPr>
            <a:r>
              <a:rPr lang="en-US" dirty="0"/>
              <a:t>ADMIN	</a:t>
            </a:r>
          </a:p>
          <a:p>
            <a:pPr marL="883845" lvl="1" indent="-457200">
              <a:buClr>
                <a:schemeClr val="tx1"/>
              </a:buClr>
              <a:buFont typeface="+mj-lt"/>
              <a:buAutoNum type="arabicPeriod"/>
            </a:pPr>
            <a:r>
              <a:rPr lang="en-US" dirty="0"/>
              <a:t>INSTRUCTOR</a:t>
            </a:r>
          </a:p>
          <a:p>
            <a:pPr marL="883845" lvl="1" indent="-457200">
              <a:buClr>
                <a:schemeClr val="tx1"/>
              </a:buClr>
              <a:buFont typeface="+mj-lt"/>
              <a:buAutoNum type="arabicPeriod"/>
            </a:pPr>
            <a:r>
              <a:rPr lang="en-US" dirty="0"/>
              <a:t>STUDENT</a:t>
            </a:r>
          </a:p>
        </p:txBody>
      </p:sp>
      <p:pic>
        <p:nvPicPr>
          <p:cNvPr id="4" name="Picture 3">
            <a:extLst>
              <a:ext uri="{FF2B5EF4-FFF2-40B4-BE49-F238E27FC236}">
                <a16:creationId xmlns:a16="http://schemas.microsoft.com/office/drawing/2014/main" id="{608CD8A1-5B8B-10F4-BE2E-F65B265DC920}"/>
              </a:ext>
            </a:extLst>
          </p:cNvPr>
          <p:cNvPicPr>
            <a:picLocks noChangeAspect="1"/>
          </p:cNvPicPr>
          <p:nvPr/>
        </p:nvPicPr>
        <p:blipFill>
          <a:blip r:embed="rId3"/>
          <a:stretch>
            <a:fillRect/>
          </a:stretch>
        </p:blipFill>
        <p:spPr>
          <a:xfrm>
            <a:off x="9986833" y="8978"/>
            <a:ext cx="2201992" cy="416768"/>
          </a:xfrm>
          <a:prstGeom prst="rect">
            <a:avLst/>
          </a:prstGeom>
        </p:spPr>
      </p:pic>
    </p:spTree>
    <p:extLst>
      <p:ext uri="{BB962C8B-B14F-4D97-AF65-F5344CB8AC3E}">
        <p14:creationId xmlns:p14="http://schemas.microsoft.com/office/powerpoint/2010/main" val="191766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3039-F0D7-4255-8290-BDC6D98D1546}"/>
              </a:ext>
            </a:extLst>
          </p:cNvPr>
          <p:cNvSpPr>
            <a:spLocks noGrp="1"/>
          </p:cNvSpPr>
          <p:nvPr>
            <p:ph type="title"/>
          </p:nvPr>
        </p:nvSpPr>
        <p:spPr/>
        <p:txBody>
          <a:bodyPr>
            <a:noAutofit/>
          </a:bodyPr>
          <a:lstStyle/>
          <a:p>
            <a:r>
              <a:rPr lang="en-US" b="1" dirty="0"/>
              <a:t>ADMIN	</a:t>
            </a:r>
            <a:endParaRPr lang="en-US" dirty="0"/>
          </a:p>
        </p:txBody>
      </p:sp>
      <p:sp>
        <p:nvSpPr>
          <p:cNvPr id="3" name="Content Placeholder 2"/>
          <p:cNvSpPr>
            <a:spLocks noGrp="1"/>
          </p:cNvSpPr>
          <p:nvPr>
            <p:ph idx="10"/>
          </p:nvPr>
        </p:nvSpPr>
        <p:spPr/>
        <p:txBody>
          <a:bodyPr>
            <a:normAutofit/>
          </a:bodyPr>
          <a:lstStyle/>
          <a:p>
            <a:pPr lvl="1">
              <a:buClr>
                <a:schemeClr val="tx1"/>
              </a:buClr>
              <a:buFont typeface="Arial" panose="020B0604020202020204" pitchFamily="34" charset="0"/>
              <a:buChar char="•"/>
            </a:pPr>
            <a:r>
              <a:rPr lang="en-US" dirty="0"/>
              <a:t>ADMIN</a:t>
            </a:r>
          </a:p>
          <a:p>
            <a:pPr marL="1310490" lvl="2" indent="-457200">
              <a:buClr>
                <a:schemeClr val="tx1"/>
              </a:buClr>
              <a:buFont typeface="+mj-lt"/>
              <a:buAutoNum type="arabicPeriod"/>
            </a:pPr>
            <a:r>
              <a:rPr lang="en-US" dirty="0"/>
              <a:t>LOGIN </a:t>
            </a:r>
          </a:p>
          <a:p>
            <a:pPr marL="1310490" lvl="2" indent="-457200">
              <a:buClr>
                <a:schemeClr val="tx1"/>
              </a:buClr>
              <a:buFont typeface="+mj-lt"/>
              <a:buAutoNum type="arabicPeriod"/>
            </a:pPr>
            <a:r>
              <a:rPr lang="en-US" dirty="0"/>
              <a:t>REGISTER</a:t>
            </a:r>
          </a:p>
          <a:p>
            <a:pPr marL="1310490" lvl="2" indent="-457200">
              <a:buClr>
                <a:schemeClr val="tx1"/>
              </a:buClr>
              <a:buFont typeface="+mj-lt"/>
              <a:buAutoNum type="arabicPeriod"/>
            </a:pPr>
            <a:r>
              <a:rPr lang="en-US" dirty="0"/>
              <a:t>CHANGE PASSWORD&amp;FORGOTPASSWORD</a:t>
            </a:r>
          </a:p>
          <a:p>
            <a:pPr marL="1310490" lvl="2" indent="-457200">
              <a:buClr>
                <a:schemeClr val="tx1"/>
              </a:buClr>
              <a:buFont typeface="+mj-lt"/>
              <a:buAutoNum type="arabicPeriod"/>
            </a:pPr>
            <a:r>
              <a:rPr lang="en-US" dirty="0"/>
              <a:t>STUDENT -MODIFING DETAILS</a:t>
            </a:r>
          </a:p>
          <a:p>
            <a:pPr marL="1310490" lvl="2" indent="-457200">
              <a:buClr>
                <a:schemeClr val="tx1"/>
              </a:buClr>
              <a:buFont typeface="+mj-lt"/>
              <a:buAutoNum type="arabicPeriod"/>
            </a:pPr>
            <a:r>
              <a:rPr lang="en-US" dirty="0"/>
              <a:t>DEPARTMENTS-ENTERING/MODIFYING DETAILS</a:t>
            </a:r>
          </a:p>
          <a:p>
            <a:pPr marL="1310490" lvl="2" indent="-457200">
              <a:buClr>
                <a:schemeClr val="tx1"/>
              </a:buClr>
              <a:buFont typeface="+mj-lt"/>
              <a:buAutoNum type="arabicPeriod"/>
            </a:pPr>
            <a:r>
              <a:rPr lang="en-US" dirty="0"/>
              <a:t>INSTRUCTOR DETAILS-MODIFYING DETAILS</a:t>
            </a:r>
          </a:p>
        </p:txBody>
      </p:sp>
      <p:pic>
        <p:nvPicPr>
          <p:cNvPr id="4" name="Picture 3">
            <a:extLst>
              <a:ext uri="{FF2B5EF4-FFF2-40B4-BE49-F238E27FC236}">
                <a16:creationId xmlns:a16="http://schemas.microsoft.com/office/drawing/2014/main" id="{FBB43FF9-AA1F-B194-E0CB-188AE5CEC940}"/>
              </a:ext>
            </a:extLst>
          </p:cNvPr>
          <p:cNvPicPr>
            <a:picLocks noChangeAspect="1"/>
          </p:cNvPicPr>
          <p:nvPr/>
        </p:nvPicPr>
        <p:blipFill>
          <a:blip r:embed="rId3"/>
          <a:stretch>
            <a:fillRect/>
          </a:stretch>
        </p:blipFill>
        <p:spPr>
          <a:xfrm>
            <a:off x="9986833" y="8978"/>
            <a:ext cx="2201992" cy="416768"/>
          </a:xfrm>
          <a:prstGeom prst="rect">
            <a:avLst/>
          </a:prstGeom>
        </p:spPr>
      </p:pic>
    </p:spTree>
    <p:extLst>
      <p:ext uri="{BB962C8B-B14F-4D97-AF65-F5344CB8AC3E}">
        <p14:creationId xmlns:p14="http://schemas.microsoft.com/office/powerpoint/2010/main" val="22547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3039-F0D7-4255-8290-BDC6D98D1546}"/>
              </a:ext>
            </a:extLst>
          </p:cNvPr>
          <p:cNvSpPr>
            <a:spLocks noGrp="1"/>
          </p:cNvSpPr>
          <p:nvPr>
            <p:ph type="title"/>
          </p:nvPr>
        </p:nvSpPr>
        <p:spPr/>
        <p:txBody>
          <a:bodyPr>
            <a:noAutofit/>
          </a:bodyPr>
          <a:lstStyle/>
          <a:p>
            <a:r>
              <a:rPr lang="en-US" b="1" dirty="0"/>
              <a:t>INSTRUCTOR</a:t>
            </a:r>
          </a:p>
        </p:txBody>
      </p:sp>
      <p:sp>
        <p:nvSpPr>
          <p:cNvPr id="3" name="Content Placeholder 2"/>
          <p:cNvSpPr>
            <a:spLocks noGrp="1"/>
          </p:cNvSpPr>
          <p:nvPr>
            <p:ph idx="10"/>
          </p:nvPr>
        </p:nvSpPr>
        <p:spPr/>
        <p:txBody>
          <a:bodyPr>
            <a:normAutofit lnSpcReduction="10000"/>
          </a:bodyPr>
          <a:lstStyle/>
          <a:p>
            <a:pPr lvl="1">
              <a:buClr>
                <a:schemeClr val="tx1"/>
              </a:buClr>
              <a:buFont typeface="Arial" panose="020B0604020202020204" pitchFamily="34" charset="0"/>
              <a:buChar char="•"/>
            </a:pPr>
            <a:r>
              <a:rPr lang="en-US" dirty="0"/>
              <a:t>INSTRUCTOR</a:t>
            </a:r>
          </a:p>
          <a:p>
            <a:pPr marL="1310490" lvl="2" indent="-457200">
              <a:buClr>
                <a:schemeClr val="tx1"/>
              </a:buClr>
              <a:buFont typeface="+mj-lt"/>
              <a:buAutoNum type="arabicPeriod"/>
            </a:pPr>
            <a:r>
              <a:rPr lang="en-US" dirty="0"/>
              <a:t>LOGIN</a:t>
            </a:r>
          </a:p>
          <a:p>
            <a:pPr marL="1310490" lvl="2" indent="-457200">
              <a:buClr>
                <a:schemeClr val="tx1"/>
              </a:buClr>
              <a:buFont typeface="+mj-lt"/>
              <a:buAutoNum type="arabicPeriod"/>
            </a:pPr>
            <a:r>
              <a:rPr lang="en-US" dirty="0"/>
              <a:t>REGISTER</a:t>
            </a:r>
          </a:p>
          <a:p>
            <a:pPr marL="1310490" lvl="2" indent="-457200">
              <a:buClr>
                <a:schemeClr val="tx1"/>
              </a:buClr>
              <a:buFont typeface="+mj-lt"/>
              <a:buAutoNum type="arabicPeriod"/>
            </a:pPr>
            <a:r>
              <a:rPr lang="en-US" dirty="0"/>
              <a:t>CREATE EXAMS</a:t>
            </a:r>
          </a:p>
          <a:p>
            <a:pPr marL="1310490" lvl="2" indent="-457200">
              <a:buClr>
                <a:schemeClr val="tx1"/>
              </a:buClr>
              <a:buFont typeface="+mj-lt"/>
              <a:buAutoNum type="arabicPeriod"/>
            </a:pPr>
            <a:r>
              <a:rPr lang="en-US" dirty="0"/>
              <a:t>UPDATE EXAMS</a:t>
            </a:r>
          </a:p>
          <a:p>
            <a:pPr marL="1310490" lvl="2" indent="-457200">
              <a:buClr>
                <a:schemeClr val="tx1"/>
              </a:buClr>
              <a:buFont typeface="+mj-lt"/>
              <a:buAutoNum type="arabicPeriod"/>
            </a:pPr>
            <a:r>
              <a:rPr lang="en-US" dirty="0"/>
              <a:t>ADD QUESTIONS-DEPARTMENTS VERIFING.</a:t>
            </a:r>
          </a:p>
          <a:p>
            <a:pPr marL="1310490" lvl="2" indent="-457200">
              <a:buClr>
                <a:schemeClr val="tx1"/>
              </a:buClr>
              <a:buFont typeface="+mj-lt"/>
              <a:buAutoNum type="arabicPeriod"/>
            </a:pPr>
            <a:r>
              <a:rPr lang="en-US" dirty="0"/>
              <a:t>UPDATE QUESTIONS -DEPARTMENTS VERIFING</a:t>
            </a:r>
          </a:p>
          <a:p>
            <a:pPr marL="1310490" lvl="2" indent="-457200">
              <a:buClr>
                <a:schemeClr val="tx1"/>
              </a:buClr>
              <a:buFont typeface="+mj-lt"/>
              <a:buAutoNum type="arabicPeriod"/>
            </a:pPr>
            <a:r>
              <a:rPr lang="en-US" dirty="0"/>
              <a:t>VIEW  EXAM DETAILS- VIEW NO OF REGISTERED STUDENTS</a:t>
            </a:r>
          </a:p>
          <a:p>
            <a:pPr marL="1310490" lvl="2" indent="-457200">
              <a:buClr>
                <a:schemeClr val="tx1"/>
              </a:buClr>
              <a:buFont typeface="+mj-lt"/>
              <a:buAutoNum type="arabicPeriod"/>
            </a:pPr>
            <a:r>
              <a:rPr lang="en-US" dirty="0"/>
              <a:t>EVALUATE QUESTION:MULTIPLE CHOICE TRUE/FALSE</a:t>
            </a:r>
          </a:p>
          <a:p>
            <a:pPr marL="1310490" lvl="2" indent="-457200">
              <a:buClr>
                <a:schemeClr val="tx1"/>
              </a:buClr>
              <a:buFont typeface="+mj-lt"/>
              <a:buAutoNum type="arabicPeriod"/>
            </a:pPr>
            <a:r>
              <a:rPr lang="en-US" dirty="0"/>
              <a:t>VIEW NO OF ATTENDED STUDENTS</a:t>
            </a:r>
          </a:p>
          <a:p>
            <a:pPr marL="1310490" lvl="2" indent="-457200">
              <a:buClr>
                <a:schemeClr val="tx1"/>
              </a:buClr>
              <a:buFont typeface="+mj-lt"/>
              <a:buAutoNum type="arabicPeriod"/>
            </a:pPr>
            <a:r>
              <a:rPr lang="en-US" dirty="0"/>
              <a:t>CHANGE PASSWORD&amp;FORGOT PASSWORD</a:t>
            </a:r>
          </a:p>
        </p:txBody>
      </p:sp>
      <p:pic>
        <p:nvPicPr>
          <p:cNvPr id="4" name="Picture 3">
            <a:extLst>
              <a:ext uri="{FF2B5EF4-FFF2-40B4-BE49-F238E27FC236}">
                <a16:creationId xmlns:a16="http://schemas.microsoft.com/office/drawing/2014/main" id="{DC0196EA-F741-8862-2717-C636F6F9BA81}"/>
              </a:ext>
            </a:extLst>
          </p:cNvPr>
          <p:cNvPicPr>
            <a:picLocks noChangeAspect="1"/>
          </p:cNvPicPr>
          <p:nvPr/>
        </p:nvPicPr>
        <p:blipFill>
          <a:blip r:embed="rId3"/>
          <a:stretch>
            <a:fillRect/>
          </a:stretch>
        </p:blipFill>
        <p:spPr>
          <a:xfrm>
            <a:off x="9986833" y="8978"/>
            <a:ext cx="2201992" cy="416768"/>
          </a:xfrm>
          <a:prstGeom prst="rect">
            <a:avLst/>
          </a:prstGeom>
        </p:spPr>
      </p:pic>
    </p:spTree>
    <p:extLst>
      <p:ext uri="{BB962C8B-B14F-4D97-AF65-F5344CB8AC3E}">
        <p14:creationId xmlns:p14="http://schemas.microsoft.com/office/powerpoint/2010/main" val="35215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3039-F0D7-4255-8290-BDC6D98D1546}"/>
              </a:ext>
            </a:extLst>
          </p:cNvPr>
          <p:cNvSpPr>
            <a:spLocks noGrp="1"/>
          </p:cNvSpPr>
          <p:nvPr>
            <p:ph type="title"/>
          </p:nvPr>
        </p:nvSpPr>
        <p:spPr/>
        <p:txBody>
          <a:bodyPr>
            <a:noAutofit/>
          </a:bodyPr>
          <a:lstStyle/>
          <a:p>
            <a:r>
              <a:rPr lang="en-US" dirty="0"/>
              <a:t>STUDENT</a:t>
            </a:r>
            <a:r>
              <a:rPr lang="en-US" b="1" dirty="0"/>
              <a:t>	</a:t>
            </a:r>
            <a:endParaRPr lang="en-US" dirty="0"/>
          </a:p>
        </p:txBody>
      </p:sp>
      <p:sp>
        <p:nvSpPr>
          <p:cNvPr id="3" name="Content Placeholder 2"/>
          <p:cNvSpPr>
            <a:spLocks noGrp="1"/>
          </p:cNvSpPr>
          <p:nvPr>
            <p:ph idx="10"/>
          </p:nvPr>
        </p:nvSpPr>
        <p:spPr/>
        <p:txBody>
          <a:bodyPr>
            <a:normAutofit/>
          </a:bodyPr>
          <a:lstStyle/>
          <a:p>
            <a:pPr lvl="1">
              <a:buClr>
                <a:schemeClr val="tx1"/>
              </a:buClr>
              <a:buFont typeface="Arial" panose="020B0604020202020204" pitchFamily="34" charset="0"/>
              <a:buChar char="•"/>
            </a:pPr>
            <a:r>
              <a:rPr lang="en-US" dirty="0"/>
              <a:t>STUDENT</a:t>
            </a:r>
          </a:p>
          <a:p>
            <a:pPr marL="1310490" lvl="2" indent="-457200">
              <a:buClr>
                <a:schemeClr val="tx1"/>
              </a:buClr>
              <a:buFont typeface="+mj-lt"/>
              <a:buAutoNum type="arabicPeriod"/>
            </a:pPr>
            <a:r>
              <a:rPr lang="en-US" dirty="0"/>
              <a:t>LOGIN</a:t>
            </a:r>
          </a:p>
          <a:p>
            <a:pPr marL="1310490" lvl="2" indent="-457200">
              <a:buClr>
                <a:schemeClr val="tx1"/>
              </a:buClr>
              <a:buFont typeface="+mj-lt"/>
              <a:buAutoNum type="arabicPeriod"/>
            </a:pPr>
            <a:r>
              <a:rPr lang="en-US" dirty="0"/>
              <a:t>REGISTER</a:t>
            </a:r>
          </a:p>
          <a:p>
            <a:pPr marL="1310490" lvl="2" indent="-457200">
              <a:buClr>
                <a:schemeClr val="tx1"/>
              </a:buClr>
              <a:buFont typeface="+mj-lt"/>
              <a:buAutoNum type="arabicPeriod"/>
            </a:pPr>
            <a:r>
              <a:rPr lang="en-US" dirty="0"/>
              <a:t>TAKE EXAM- MULTIPLE CHOICE TRUE/FALSE</a:t>
            </a:r>
          </a:p>
          <a:p>
            <a:pPr marL="1310490" lvl="2" indent="-457200">
              <a:buClr>
                <a:schemeClr val="tx1"/>
              </a:buClr>
              <a:buFont typeface="+mj-lt"/>
              <a:buAutoNum type="arabicPeriod"/>
            </a:pPr>
            <a:r>
              <a:rPr lang="en-US" dirty="0"/>
              <a:t>SEE EXAM RESULTS</a:t>
            </a:r>
          </a:p>
          <a:p>
            <a:pPr marL="1310490" lvl="2" indent="-457200">
              <a:buClr>
                <a:schemeClr val="tx1"/>
              </a:buClr>
              <a:buFont typeface="+mj-lt"/>
              <a:buAutoNum type="arabicPeriod"/>
            </a:pPr>
            <a:r>
              <a:rPr lang="en-US" dirty="0"/>
              <a:t>LOGOUT</a:t>
            </a:r>
          </a:p>
        </p:txBody>
      </p:sp>
      <p:pic>
        <p:nvPicPr>
          <p:cNvPr id="4" name="Picture 3">
            <a:extLst>
              <a:ext uri="{FF2B5EF4-FFF2-40B4-BE49-F238E27FC236}">
                <a16:creationId xmlns:a16="http://schemas.microsoft.com/office/drawing/2014/main" id="{E25EBD7E-50B9-03A7-9EA2-B057285050F6}"/>
              </a:ext>
            </a:extLst>
          </p:cNvPr>
          <p:cNvPicPr>
            <a:picLocks noChangeAspect="1"/>
          </p:cNvPicPr>
          <p:nvPr/>
        </p:nvPicPr>
        <p:blipFill>
          <a:blip r:embed="rId3"/>
          <a:stretch>
            <a:fillRect/>
          </a:stretch>
        </p:blipFill>
        <p:spPr>
          <a:xfrm>
            <a:off x="9986833" y="8978"/>
            <a:ext cx="2201992" cy="416768"/>
          </a:xfrm>
          <a:prstGeom prst="rect">
            <a:avLst/>
          </a:prstGeom>
        </p:spPr>
      </p:pic>
    </p:spTree>
    <p:extLst>
      <p:ext uri="{BB962C8B-B14F-4D97-AF65-F5344CB8AC3E}">
        <p14:creationId xmlns:p14="http://schemas.microsoft.com/office/powerpoint/2010/main" val="11442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95AC-828B-BF48-8A81-64460C8344D0}"/>
              </a:ext>
            </a:extLst>
          </p:cNvPr>
          <p:cNvSpPr>
            <a:spLocks noGrp="1"/>
          </p:cNvSpPr>
          <p:nvPr>
            <p:ph type="title"/>
          </p:nvPr>
        </p:nvSpPr>
        <p:spPr/>
        <p:txBody>
          <a:bodyPr/>
          <a:lstStyle/>
          <a:p>
            <a:r>
              <a:rPr lang="en-US" dirty="0"/>
              <a:t>SCOPE</a:t>
            </a:r>
          </a:p>
        </p:txBody>
      </p:sp>
      <p:sp>
        <p:nvSpPr>
          <p:cNvPr id="4" name="Content Placeholder 3">
            <a:extLst>
              <a:ext uri="{FF2B5EF4-FFF2-40B4-BE49-F238E27FC236}">
                <a16:creationId xmlns:a16="http://schemas.microsoft.com/office/drawing/2014/main" id="{E21FA34E-5B30-8C9D-463A-C669798918BC}"/>
              </a:ext>
            </a:extLst>
          </p:cNvPr>
          <p:cNvSpPr>
            <a:spLocks noGrp="1"/>
          </p:cNvSpPr>
          <p:nvPr>
            <p:ph idx="10"/>
          </p:nvPr>
        </p:nvSpPr>
        <p:spPr>
          <a:xfrm>
            <a:off x="2741611" y="1675646"/>
            <a:ext cx="9257457" cy="4470400"/>
          </a:xfrm>
        </p:spPr>
        <p:txBody>
          <a:bodyPr/>
          <a:lstStyle/>
          <a:p>
            <a:r>
              <a:rPr lang="en-US" dirty="0"/>
              <a:t> This can be used in educational institutions as well as in corporate world .</a:t>
            </a:r>
          </a:p>
          <a:p>
            <a:r>
              <a:rPr lang="en-US" dirty="0"/>
              <a:t>Can be used anywhere any time as it is a web based application ( user Location doesn't matter ) .</a:t>
            </a:r>
          </a:p>
          <a:p>
            <a:r>
              <a:rPr lang="en-US" dirty="0"/>
              <a:t>No restriction that examiner has to be present when the candidate takes the test.</a:t>
            </a:r>
          </a:p>
          <a:p>
            <a:r>
              <a:rPr lang="en-US" dirty="0"/>
              <a:t>Design to facilitate Administrator and User.</a:t>
            </a:r>
          </a:p>
          <a:p>
            <a:r>
              <a:rPr lang="en-US" dirty="0"/>
              <a:t>Online examination is designed for educational institutes like Schools , colleges and private institutes to conduct logic tests of their students or employees on regular basis</a:t>
            </a:r>
            <a:endParaRPr lang="en-IN" dirty="0"/>
          </a:p>
        </p:txBody>
      </p:sp>
      <p:pic>
        <p:nvPicPr>
          <p:cNvPr id="5" name="Picture 4">
            <a:extLst>
              <a:ext uri="{FF2B5EF4-FFF2-40B4-BE49-F238E27FC236}">
                <a16:creationId xmlns:a16="http://schemas.microsoft.com/office/drawing/2014/main" id="{D6A21555-E2FC-22C9-882C-65448EF8D003}"/>
              </a:ext>
            </a:extLst>
          </p:cNvPr>
          <p:cNvPicPr>
            <a:picLocks noChangeAspect="1"/>
          </p:cNvPicPr>
          <p:nvPr/>
        </p:nvPicPr>
        <p:blipFill>
          <a:blip r:embed="rId2"/>
          <a:stretch>
            <a:fillRect/>
          </a:stretch>
        </p:blipFill>
        <p:spPr>
          <a:xfrm>
            <a:off x="9986833" y="8978"/>
            <a:ext cx="2201992" cy="416768"/>
          </a:xfrm>
          <a:prstGeom prst="rect">
            <a:avLst/>
          </a:prstGeom>
        </p:spPr>
      </p:pic>
    </p:spTree>
    <p:extLst>
      <p:ext uri="{BB962C8B-B14F-4D97-AF65-F5344CB8AC3E}">
        <p14:creationId xmlns:p14="http://schemas.microsoft.com/office/powerpoint/2010/main" val="171569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Custom 14">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12">
      <a:majorFont>
        <a:latin typeface="Sagona Book"/>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penHousePresentation_Secondary_LH_v3" id="{A38E0FFE-ECDB-44BE-8577-D6512191ACD4}" vid="{4FA1BF9C-2DCC-46C6-8391-41CEACF18D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9DED2-7065-407C-BB58-BE430B9CE5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21F24C-180F-49A0-B2F6-EF47009CB8A4}">
  <ds:schemaRefs>
    <ds:schemaRef ds:uri="http://schemas.microsoft.com/sharepoint/v3/contenttype/forms"/>
  </ds:schemaRefs>
</ds:datastoreItem>
</file>

<file path=customXml/itemProps3.xml><?xml version="1.0" encoding="utf-8"?>
<ds:datastoreItem xmlns:ds="http://schemas.openxmlformats.org/officeDocument/2006/customXml" ds:itemID="{EAD028AE-289C-417E-80B6-3EEF5A68A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Back to school night presentation</Template>
  <TotalTime>67</TotalTime>
  <Words>362</Words>
  <Application>Microsoft Office PowerPoint</Application>
  <PresentationFormat>Custom</PresentationFormat>
  <Paragraphs>68</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Century Gothic</vt:lpstr>
      <vt:lpstr>Courier New</vt:lpstr>
      <vt:lpstr>Quire Sans</vt:lpstr>
      <vt:lpstr>Roboto</vt:lpstr>
      <vt:lpstr>Sagona Book</vt:lpstr>
      <vt:lpstr>Times New Roman</vt:lpstr>
      <vt:lpstr>Wingdings</vt:lpstr>
      <vt:lpstr>Class open house presentation</vt:lpstr>
      <vt:lpstr>ONLINE  EXAMINATION  SYSTEM</vt:lpstr>
      <vt:lpstr>ABSTRACT </vt:lpstr>
      <vt:lpstr>OBJECTIVE </vt:lpstr>
      <vt:lpstr>PLATFORMS </vt:lpstr>
      <vt:lpstr>SYSTEM DESIGN</vt:lpstr>
      <vt:lpstr>ADMIN </vt:lpstr>
      <vt:lpstr>INSTRUCTOR</vt:lpstr>
      <vt:lpstr>STUDENT </vt:lpstr>
      <vt:lpstr>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EXAMINATION  SYSTEM</dc:title>
  <dc:creator>heet</dc:creator>
  <cp:lastModifiedBy>heet</cp:lastModifiedBy>
  <cp:revision>9</cp:revision>
  <dcterms:created xsi:type="dcterms:W3CDTF">2022-09-29T11:06:35Z</dcterms:created>
  <dcterms:modified xsi:type="dcterms:W3CDTF">2022-09-29T12:14:22Z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